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745" r:id="rId1"/>
  </p:sldMasterIdLst>
  <p:notesMasterIdLst>
    <p:notesMasterId r:id="rId14"/>
  </p:notesMasterIdLst>
  <p:sldIdLst>
    <p:sldId id="256" r:id="rId2"/>
    <p:sldId id="349" r:id="rId3"/>
    <p:sldId id="346" r:id="rId4"/>
    <p:sldId id="348" r:id="rId5"/>
    <p:sldId id="350" r:id="rId6"/>
    <p:sldId id="347" r:id="rId7"/>
    <p:sldId id="352" r:id="rId8"/>
    <p:sldId id="351" r:id="rId9"/>
    <p:sldId id="339" r:id="rId10"/>
    <p:sldId id="345" r:id="rId11"/>
    <p:sldId id="340" r:id="rId12"/>
    <p:sldId id="31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82" autoAdjust="0"/>
    <p:restoredTop sz="54359" autoAdjust="0"/>
  </p:normalViewPr>
  <p:slideViewPr>
    <p:cSldViewPr>
      <p:cViewPr varScale="1">
        <p:scale>
          <a:sx n="50" d="100"/>
          <a:sy n="50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F817-0582-4076-812D-94A29384AC41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7D91E-D390-441C-BD45-E0E691614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75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7D91E-D390-441C-BD45-E0E69161476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62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esign\2014\02_пед\53_шаблон презентации\01_slide_vershin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6" y="-37336"/>
            <a:ext cx="9213868" cy="691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6408712" cy="1470025"/>
          </a:xfrm>
        </p:spPr>
        <p:txBody>
          <a:bodyPr/>
          <a:lstStyle>
            <a:lvl1pPr algn="r">
              <a:defRPr>
                <a:solidFill>
                  <a:srgbClr val="FFFF00"/>
                </a:solidFill>
                <a:latin typeface="Bebas Neue Bold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408712" cy="2016224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675343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161778065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416727489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B924-80EE-4911-9268-4CBDEA7C59D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4A1F-2DA9-445E-B16B-33F82461C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53317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600200"/>
            <a:ext cx="6347048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6698862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04194223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95836010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53341618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40665861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5384846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98757972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8950640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esign\2014\02_пед\53_шаблон презентации\01_slide rsvpu_bg_page_4x3_var.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02"/>
            <a:ext cx="9179491" cy="688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esign\2014\02_пед\53_шаблон презентации\01_slide rsvpu_bg_page_4x3_var.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1" y="-25102"/>
            <a:ext cx="9179491" cy="6883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628800"/>
            <a:ext cx="65630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1DF7-B94B-4F96-A072-358F9E1983F4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52AF-21AD-4F0A-ACB4-8866ABDB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82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60" r:id="rId12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D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rgbClr val="004D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6"/>
        </a:buBlip>
        <a:defRPr sz="2800" kern="1200">
          <a:solidFill>
            <a:srgbClr val="00ACC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efir?stream_id=4b50482072f8a948b249e040516bd013&amp;from_block=player_share_button_yavideo" TargetMode="External"/><Relationship Id="rId7" Type="http://schemas.openxmlformats.org/officeDocument/2006/relationships/hyperlink" Target="https://www.youtube.com/watch?v=Y85Q7Qcr2g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XuwLmoPvdf8" TargetMode="External"/><Relationship Id="rId5" Type="http://schemas.openxmlformats.org/officeDocument/2006/relationships/hyperlink" Target="https://www.youtube.com/watch?v=2i1wgeZQ7Jw" TargetMode="External"/><Relationship Id="rId4" Type="http://schemas.openxmlformats.org/officeDocument/2006/relationships/hyperlink" Target="https://www.youtube.com/watch?v=08AhjIa3FH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tropogenez.ru/" TargetMode="External"/><Relationship Id="rId2" Type="http://schemas.openxmlformats.org/officeDocument/2006/relationships/hyperlink" Target="http://&#1086;&#1090;&#1082;&#1088;&#1099;&#1090;&#1072;&#1103;&#1072;&#1088;&#1093;&#1077;&#1086;&#1083;&#1086;&#1075;&#1080;&#1103;.&#1088;&#1092;/arch-news/&#1072;&#1088;&#1093;&#1077;&#1086;&#1083;&#1086;&#1075;&#1080;&#1103;-202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osarheolog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2428868"/>
            <a:ext cx="5661688" cy="1643074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714884"/>
            <a:ext cx="4346654" cy="1789129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Нижний Тагил, 2020</a:t>
            </a:r>
          </a:p>
        </p:txBody>
      </p:sp>
      <p:pic>
        <p:nvPicPr>
          <p:cNvPr id="4" name="Рисунок 3" descr="https://www.ntspi.ru/bitrix/templates/main/images/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930" y="2450381"/>
            <a:ext cx="1262064" cy="1119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75554" y="1999909"/>
            <a:ext cx="62580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solidFill>
                <a:schemeClr val="bg1"/>
              </a:solidFill>
            </a:endParaRPr>
          </a:p>
          <a:p>
            <a:pPr algn="r"/>
            <a:r>
              <a:rPr lang="ru-RU" sz="2800" b="1" cap="all" dirty="0">
                <a:solidFill>
                  <a:srgbClr val="FFFF00"/>
                </a:solidFill>
              </a:rPr>
              <a:t>Археологические </a:t>
            </a:r>
          </a:p>
          <a:p>
            <a:pPr algn="r"/>
            <a:r>
              <a:rPr lang="ru-RU" sz="2800" b="1" cap="all" dirty="0">
                <a:solidFill>
                  <a:srgbClr val="FFFF00"/>
                </a:solidFill>
              </a:rPr>
              <a:t>открытия</a:t>
            </a:r>
          </a:p>
          <a:p>
            <a:pPr algn="r"/>
            <a:r>
              <a:rPr lang="ru-RU" sz="2800" b="1" cap="all" dirty="0">
                <a:solidFill>
                  <a:srgbClr val="FFFF00"/>
                </a:solidFill>
              </a:rPr>
              <a:t>2020</a:t>
            </a:r>
          </a:p>
          <a:p>
            <a:pPr algn="r"/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248881" y="116632"/>
            <a:ext cx="29289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Археологические бренды России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0E764A-635A-4A56-88A2-3689DEC352CB}"/>
              </a:ext>
            </a:extLst>
          </p:cNvPr>
          <p:cNvSpPr txBox="1"/>
          <p:nvPr/>
        </p:nvSpPr>
        <p:spPr>
          <a:xfrm>
            <a:off x="2975554" y="3528418"/>
            <a:ext cx="4608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>Автор-составитель: </a:t>
            </a:r>
            <a:r>
              <a:rPr lang="ru-RU" sz="1800" b="1" i="1" dirty="0">
                <a:solidFill>
                  <a:schemeClr val="bg1"/>
                </a:solidFill>
              </a:rPr>
              <a:t>Маркин </a:t>
            </a:r>
            <a:r>
              <a:rPr lang="ru-RU" sz="1800" b="1" i="1" dirty="0" smtClean="0">
                <a:solidFill>
                  <a:schemeClr val="bg1"/>
                </a:solidFill>
              </a:rPr>
              <a:t>Н</a:t>
            </a:r>
            <a:r>
              <a:rPr lang="ru-RU" b="1" i="1" dirty="0" smtClean="0">
                <a:solidFill>
                  <a:schemeClr val="bg1"/>
                </a:solidFill>
              </a:rPr>
              <a:t>иколай, студент 2 к. СГФ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88412"/>
            <a:ext cx="904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Что посмотреть о раскопках 2020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983182"/>
            <a:ext cx="9144000" cy="2191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B6DF52-0F2D-48B4-BAD7-C96945846CA7}"/>
              </a:ext>
            </a:extLst>
          </p:cNvPr>
          <p:cNvSpPr txBox="1"/>
          <p:nvPr/>
        </p:nvSpPr>
        <p:spPr>
          <a:xfrm>
            <a:off x="1547664" y="1089705"/>
            <a:ext cx="669674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https://yandex.ru/efir?stream_id=4b50482072f8a948b249e040516bd013&amp;from_block=player_share_button_yavideo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418038-A482-41EE-B6DF-641397842A19}"/>
              </a:ext>
            </a:extLst>
          </p:cNvPr>
          <p:cNvSpPr txBox="1"/>
          <p:nvPr/>
        </p:nvSpPr>
        <p:spPr>
          <a:xfrm>
            <a:off x="205818" y="1089705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Севастополь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8048C7-6ECA-40C1-9F7E-8355A529C6D2}"/>
              </a:ext>
            </a:extLst>
          </p:cNvPr>
          <p:cNvSpPr txBox="1"/>
          <p:nvPr/>
        </p:nvSpPr>
        <p:spPr>
          <a:xfrm>
            <a:off x="1511660" y="1851746"/>
            <a:ext cx="6120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https://www.youtube.com/watch?v=08AhjIa3FHA</a:t>
            </a:r>
            <a:r>
              <a:rPr lang="ru-RU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34ED09-D0CC-43DE-86A0-90402052A480}"/>
              </a:ext>
            </a:extLst>
          </p:cNvPr>
          <p:cNvSpPr txBox="1"/>
          <p:nvPr/>
        </p:nvSpPr>
        <p:spPr>
          <a:xfrm>
            <a:off x="342394" y="1863840"/>
            <a:ext cx="114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Смоленск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1CA4852-B6D0-41AE-A4B9-6F36C415A7CA}"/>
              </a:ext>
            </a:extLst>
          </p:cNvPr>
          <p:cNvSpPr txBox="1"/>
          <p:nvPr/>
        </p:nvSpPr>
        <p:spPr>
          <a:xfrm>
            <a:off x="2483768" y="2989065"/>
            <a:ext cx="5689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https://www.youtube.com/watch?v=2i1wgeZQ7Jw</a:t>
            </a:r>
            <a:r>
              <a:rPr lang="ru-RU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548068-5F21-4EB1-9C88-9D023EC3FC55}"/>
              </a:ext>
            </a:extLst>
          </p:cNvPr>
          <p:cNvSpPr txBox="1"/>
          <p:nvPr/>
        </p:nvSpPr>
        <p:spPr>
          <a:xfrm>
            <a:off x="205818" y="3008553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Республика Хакасия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D37C46-7798-414B-A2DF-756DBB990D54}"/>
              </a:ext>
            </a:extLst>
          </p:cNvPr>
          <p:cNvSpPr txBox="1"/>
          <p:nvPr/>
        </p:nvSpPr>
        <p:spPr>
          <a:xfrm>
            <a:off x="2858115" y="2377225"/>
            <a:ext cx="6264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https://www.youtube.com/watch?v=XuwLmoPvdf8</a:t>
            </a:r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2FC9BED-978E-487A-9B06-7A6E5FEC7535}"/>
              </a:ext>
            </a:extLst>
          </p:cNvPr>
          <p:cNvSpPr txBox="1"/>
          <p:nvPr/>
        </p:nvSpPr>
        <p:spPr>
          <a:xfrm>
            <a:off x="111016" y="2419084"/>
            <a:ext cx="27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Республика Башкортостан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53D921-4DA2-4616-AB2B-BD798EA09CED}"/>
              </a:ext>
            </a:extLst>
          </p:cNvPr>
          <p:cNvSpPr txBox="1"/>
          <p:nvPr/>
        </p:nvSpPr>
        <p:spPr>
          <a:xfrm>
            <a:off x="2627784" y="3461567"/>
            <a:ext cx="5256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https://www.youtube.com/watch?v=Y85Q7Qcr2gI</a:t>
            </a:r>
            <a:r>
              <a:rPr lang="ru-RU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B5C902-58F7-4EFE-9B18-5E37EB2EE081}"/>
              </a:ext>
            </a:extLst>
          </p:cNvPr>
          <p:cNvSpPr txBox="1"/>
          <p:nvPr/>
        </p:nvSpPr>
        <p:spPr>
          <a:xfrm>
            <a:off x="504810" y="3495867"/>
            <a:ext cx="817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Якутск</a:t>
            </a:r>
          </a:p>
        </p:txBody>
      </p:sp>
    </p:spTree>
    <p:extLst>
      <p:ext uri="{BB962C8B-B14F-4D97-AF65-F5344CB8AC3E}">
        <p14:creationId xmlns="" xmlns:p14="http://schemas.microsoft.com/office/powerpoint/2010/main" val="357968321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0384">
            <a:off x="6281911" y="2983933"/>
            <a:ext cx="2923896" cy="32832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416" y="548680"/>
            <a:ext cx="9045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Вопросы к лекции: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B2E5F-32EC-4231-BB86-05C0DABB266A}"/>
              </a:ext>
            </a:extLst>
          </p:cNvPr>
          <p:cNvSpPr txBox="1"/>
          <p:nvPr/>
        </p:nvSpPr>
        <p:spPr>
          <a:xfrm>
            <a:off x="220237" y="1850340"/>
            <a:ext cx="6205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находки 2020 года вызвали ваш интерес?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FDF2AF-D1C6-46CC-9320-5F1E97CC376E}"/>
              </a:ext>
            </a:extLst>
          </p:cNvPr>
          <p:cNvSpPr txBox="1"/>
          <p:nvPr/>
        </p:nvSpPr>
        <p:spPr>
          <a:xfrm>
            <a:off x="209935" y="2517583"/>
            <a:ext cx="765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какой эпохе относятся артефакты, найденные в Курганской области?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A5EAD-E2F3-458C-870F-408CA0AB05AB}"/>
              </a:ext>
            </a:extLst>
          </p:cNvPr>
          <p:cNvSpPr txBox="1"/>
          <p:nvPr/>
        </p:nvSpPr>
        <p:spPr>
          <a:xfrm>
            <a:off x="209935" y="3429000"/>
            <a:ext cx="5380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каких раскопках был найден кожаный фрагмент ножен меча с клепками?</a:t>
            </a:r>
          </a:p>
          <a:p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FFEC49-1529-423A-A623-03E156916DCF}"/>
              </a:ext>
            </a:extLst>
          </p:cNvPr>
          <p:cNvSpPr txBox="1"/>
          <p:nvPr/>
        </p:nvSpPr>
        <p:spPr>
          <a:xfrm>
            <a:off x="220237" y="4493439"/>
            <a:ext cx="6795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дистанционные методы исследования помогают </a:t>
            </a: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обнаружить новые памятники археологии?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16200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ACFA88-82D9-43C1-8F6B-6878DB6DE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7784" y="2276872"/>
            <a:ext cx="6408712" cy="147002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29538944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58DE3-9009-4FB0-B9ED-507A0667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карта- схема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CA3D354-F654-4B6F-8C3A-18151703B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22429"/>
            <a:ext cx="8783145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97843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C621DC1-CF0D-47FE-9563-426F2F651D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3842" y="1027221"/>
            <a:ext cx="3638672" cy="2178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75A17B-638E-4CBE-A87A-AAC8EC1A8F51}"/>
              </a:ext>
            </a:extLst>
          </p:cNvPr>
          <p:cNvSpPr txBox="1"/>
          <p:nvPr/>
        </p:nvSpPr>
        <p:spPr>
          <a:xfrm>
            <a:off x="271486" y="863576"/>
            <a:ext cx="4609706" cy="86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550"/>
              </a:spcBef>
              <a:spcAft>
                <a:spcPts val="450"/>
              </a:spcAft>
            </a:pPr>
            <a:r>
              <a:rPr lang="ru-RU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Пещерный город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Севастополе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22ED44-4393-460B-A2E1-38644E2DB6C2}"/>
              </a:ext>
            </a:extLst>
          </p:cNvPr>
          <p:cNvSpPr txBox="1"/>
          <p:nvPr/>
        </p:nvSpPr>
        <p:spPr>
          <a:xfrm>
            <a:off x="260168" y="1967810"/>
            <a:ext cx="46097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Археологи обнаружили у стен Херсонеса Таврического в Севастополе "пещерный город" VIII-IX веков с жилыми сооружениями, вырубленными в скальном грунте, а также сотни артефактов византийского периода.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20EBDE-2D3B-4D5B-B6BE-82226789AAFB}"/>
              </a:ext>
            </a:extLst>
          </p:cNvPr>
          <p:cNvSpPr txBox="1"/>
          <p:nvPr/>
        </p:nvSpPr>
        <p:spPr>
          <a:xfrm>
            <a:off x="164307" y="3669416"/>
            <a:ext cx="46097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15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Эксперты отметили, что в ранневизантийское время (V–VII вв.) за стенами Херсонеса организовали городскую свалку. Она перекрывает ранние античные захоронения. Однако в «пещерном городе» удалось обнаружить три жилых комплекса: два помещения вырублены в скале, одно помещение находится в гроте.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C15A12-7C34-470A-9C5D-6273A0C5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013" y="3429000"/>
            <a:ext cx="4222319" cy="234866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270A06D-3302-4879-BA5C-51E38E186D83}"/>
              </a:ext>
            </a:extLst>
          </p:cNvPr>
          <p:cNvSpPr/>
          <p:nvPr/>
        </p:nvSpPr>
        <p:spPr>
          <a:xfrm>
            <a:off x="498877" y="392341"/>
            <a:ext cx="855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Памятники, раскопанные в 2020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году: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488605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99E4223-F8C4-4455-BD29-FE43ECF7A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94" y="980728"/>
            <a:ext cx="3993977" cy="2263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C42719-7367-433B-B20F-9BD74153D77E}"/>
              </a:ext>
            </a:extLst>
          </p:cNvPr>
          <p:cNvSpPr txBox="1"/>
          <p:nvPr/>
        </p:nvSpPr>
        <p:spPr>
          <a:xfrm>
            <a:off x="183562" y="2204864"/>
            <a:ext cx="4609706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875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 краю раскопа обнаружили несколько ям, которые ученые идентифицировали как остатки частокола. Вероятно, это была ограда на границе Смоленска XI века.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Тысячу лет назад на улице были потеряны кусочек дирхема и бусина. Она изготовлена из двух слоев стекла, между ними серебряная фольга. Такие украшения были распространены в XI веке. Этой ранней эпохой ученые датируют и саму дорогу.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Также здесь найдено бронзовое навершие плети с головой орла или грифона и кожаный фрагмент ножен меча с клепками.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1F51D6-A111-452A-A0DC-57CACC7FA51F}"/>
              </a:ext>
            </a:extLst>
          </p:cNvPr>
          <p:cNvSpPr txBox="1"/>
          <p:nvPr/>
        </p:nvSpPr>
        <p:spPr>
          <a:xfrm>
            <a:off x="166140" y="1148561"/>
            <a:ext cx="4633274" cy="691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ts val="1875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амая древняя центральная</a:t>
            </a:r>
          </a:p>
          <a:p>
            <a:pPr fontAlgn="base">
              <a:lnSpc>
                <a:spcPts val="1875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улица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Смоленска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BFBF2A1-2D5A-4E6B-836F-992E13D54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568" y="3730558"/>
            <a:ext cx="4079967" cy="23867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DC1E1E0-92B2-4C72-BA8D-6AB1B33B21C7}"/>
              </a:ext>
            </a:extLst>
          </p:cNvPr>
          <p:cNvSpPr/>
          <p:nvPr/>
        </p:nvSpPr>
        <p:spPr>
          <a:xfrm>
            <a:off x="498877" y="392341"/>
            <a:ext cx="855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Памятники, раскопанные в 2020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1332754650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8ABEE6-2DBC-41D9-B0E1-F5A1A7B84703}"/>
              </a:ext>
            </a:extLst>
          </p:cNvPr>
          <p:cNvSpPr txBox="1"/>
          <p:nvPr/>
        </p:nvSpPr>
        <p:spPr>
          <a:xfrm>
            <a:off x="0" y="1928802"/>
            <a:ext cx="5184576" cy="1127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 Башкирском Зауралье обнаружены два укрепленных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круглоплановых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поселения эпохи бронзы. Оба расположены в непосредственной близости друг от друга (всего 200 м).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A9A3D8-7724-44D8-B054-035107CA8E20}"/>
              </a:ext>
            </a:extLst>
          </p:cNvPr>
          <p:cNvSpPr txBox="1"/>
          <p:nvPr/>
        </p:nvSpPr>
        <p:spPr>
          <a:xfrm>
            <a:off x="164306" y="3233537"/>
            <a:ext cx="46097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На одном из объектов фиксируется 12 впадин по внешнему радиусу и 3 (возможно 4) в центральной площадке поселения. Ширина вала – 12-13 м при высоте 0,3 м. Диаметр его достигает 88 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5324AC-6157-4919-8B1A-0F8EB14B5664}"/>
              </a:ext>
            </a:extLst>
          </p:cNvPr>
          <p:cNvSpPr txBox="1"/>
          <p:nvPr/>
        </p:nvSpPr>
        <p:spPr>
          <a:xfrm>
            <a:off x="0" y="4779222"/>
            <a:ext cx="5184576" cy="139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Более того, само пространство между поселениями было также было жилым. Об этом говорит наличие четырех образований, едва выраженных в рельефе, по своей морфологии также характерных для жилищных впадин.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0B1086-AEDA-40B8-9233-CDCF34750712}"/>
              </a:ext>
            </a:extLst>
          </p:cNvPr>
          <p:cNvSpPr txBox="1"/>
          <p:nvPr/>
        </p:nvSpPr>
        <p:spPr>
          <a:xfrm>
            <a:off x="0" y="857232"/>
            <a:ext cx="46097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Укрепленные поселения </a:t>
            </a:r>
            <a:r>
              <a:rPr lang="ru-RU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аркаимского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типа </a:t>
            </a:r>
            <a:r>
              <a:rPr lang="ru-RU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Башкирии</a:t>
            </a: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7D3094F-80A7-4CA2-9CFD-C9885EA8E965}"/>
              </a:ext>
            </a:extLst>
          </p:cNvPr>
          <p:cNvSpPr/>
          <p:nvPr/>
        </p:nvSpPr>
        <p:spPr>
          <a:xfrm>
            <a:off x="498877" y="392341"/>
            <a:ext cx="855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Памятники, раскопанные в 2020 году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8E1D4B5-DF75-46E5-8C1A-C2E5B69E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46" y="1215781"/>
            <a:ext cx="3854696" cy="21671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B5C6174-5193-412F-8851-DE6078EFD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99" y="3679761"/>
            <a:ext cx="3937189" cy="1912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922336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AA47F84-9232-45A6-A35D-754C1FC35407}"/>
              </a:ext>
            </a:extLst>
          </p:cNvPr>
          <p:cNvSpPr/>
          <p:nvPr/>
        </p:nvSpPr>
        <p:spPr>
          <a:xfrm>
            <a:off x="126185" y="493570"/>
            <a:ext cx="855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Памятники, раскопанные в 2020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94A1F23-B41A-4B68-A52B-AAEF5FFCE0AB}"/>
              </a:ext>
            </a:extLst>
          </p:cNvPr>
          <p:cNvSpPr txBox="1"/>
          <p:nvPr/>
        </p:nvSpPr>
        <p:spPr>
          <a:xfrm>
            <a:off x="126185" y="908720"/>
            <a:ext cx="4609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редметы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эпохи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энеолита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Курганской области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C2DCBA-4F11-4476-859E-00BFBBC11903}"/>
              </a:ext>
            </a:extLst>
          </p:cNvPr>
          <p:cNvSpPr txBox="1"/>
          <p:nvPr/>
        </p:nvSpPr>
        <p:spPr>
          <a:xfrm>
            <a:off x="126185" y="1979760"/>
            <a:ext cx="46097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Уральские ученые нашли предметы быта древнего человека эпохи энеолита, которые позволят понять, как было устроено хозяйство у населения, жившего 4,5 тыс. лет до н. э. под Курганом.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1C41DB-B65D-4159-9779-0D06002F5975}"/>
              </a:ext>
            </a:extLst>
          </p:cNvPr>
          <p:cNvSpPr txBox="1"/>
          <p:nvPr/>
        </p:nvSpPr>
        <p:spPr>
          <a:xfrm>
            <a:off x="126185" y="3374102"/>
            <a:ext cx="554461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 словам руководителя археологической группы Игоря Новикова, предметы свидетельствуют о месте сезонной стоянки древнего человека на этой территории, по предварительным выводам. "Причем летней стоянки, так как много следов копытных животных. Вероятно, тут древние люди останавливались с целью охоты и рыбалки. Нам предстоит большая работа, которая даст ответы на вопрос, для чего использовались орудия, фрагменты которых мы нашли, и когда мы это выясним, то сможем понять, каков был быт и как было устроено хозяйство у населения того периода"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B089BB0-DA93-4D58-B79B-4DC3DAE1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35" y="1145282"/>
            <a:ext cx="4059943" cy="2283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0D19610-F6ED-44C2-99F5-1200C9A06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01" y="3717032"/>
            <a:ext cx="3075877" cy="2050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0268550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185" y="493570"/>
            <a:ext cx="855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Памятники, раскопанные в 2020 году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EA5C57-014F-4FE9-82D9-67EE6393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843" y="1295898"/>
            <a:ext cx="4304238" cy="2421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BAEB46-4C16-4ACF-B082-BC91CC971627}"/>
              </a:ext>
            </a:extLst>
          </p:cNvPr>
          <p:cNvSpPr txBox="1"/>
          <p:nvPr/>
        </p:nvSpPr>
        <p:spPr>
          <a:xfrm>
            <a:off x="126185" y="1101575"/>
            <a:ext cx="4609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етронутый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могильник скифского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времени в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Хакасии 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ED609A-36B7-4EF8-9D52-6577CEBEB608}"/>
              </a:ext>
            </a:extLst>
          </p:cNvPr>
          <p:cNvSpPr txBox="1"/>
          <p:nvPr/>
        </p:nvSpPr>
        <p:spPr>
          <a:xfrm>
            <a:off x="70919" y="2266997"/>
            <a:ext cx="46097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В Аскизском районе Хакасии, во время раскопок кургана, археологи обнаружили нетронутые грабителями захоронения времен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тагарской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культуры (эпоха раннего железа).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17797E-9C82-48B3-A603-ED8B4DEAD658}"/>
              </a:ext>
            </a:extLst>
          </p:cNvPr>
          <p:cNvSpPr txBox="1"/>
          <p:nvPr/>
        </p:nvSpPr>
        <p:spPr>
          <a:xfrm>
            <a:off x="4946230" y="3834357"/>
            <a:ext cx="4197770" cy="213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Обычно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тагарские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захоронения находят разграбленными, с минимальным количеством вещей, но ученым повезло.</a:t>
            </a:r>
          </a:p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Среди артефактов топор и скифский короткий меч акинак, обнаруженный рядом с женским скелетом. Такой набор оружия свидетельствует о причастности женщины к воинскому сословию.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F3BED7-11C3-48F7-9E61-2D38C3689EFD}"/>
              </a:ext>
            </a:extLst>
          </p:cNvPr>
          <p:cNvSpPr txBox="1"/>
          <p:nvPr/>
        </p:nvSpPr>
        <p:spPr>
          <a:xfrm>
            <a:off x="22107" y="3473667"/>
            <a:ext cx="5083882" cy="194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50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«В могильниках найдены скелеты четырех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тагарцев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в том положении, каким оно было при захоронении, а также нетронутым оказался весь инвентарь: бронзовое оружие, круглое зеркало и изготовленный из рога миниатюрный гребешок. Около каждого погребенного ученые нашли хорошей сохранности крупные керамические сосуды с широкими венчиками»</a:t>
            </a:r>
          </a:p>
        </p:txBody>
      </p:sp>
    </p:spTree>
    <p:extLst>
      <p:ext uri="{BB962C8B-B14F-4D97-AF65-F5344CB8AC3E}">
        <p14:creationId xmlns="" xmlns:p14="http://schemas.microsoft.com/office/powerpoint/2010/main" val="410637471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2F36780-B1AE-4F95-8679-607CD296CCF9}"/>
              </a:ext>
            </a:extLst>
          </p:cNvPr>
          <p:cNvSpPr/>
          <p:nvPr/>
        </p:nvSpPr>
        <p:spPr>
          <a:xfrm>
            <a:off x="126185" y="493570"/>
            <a:ext cx="8550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Памятники, раскопанные в 2020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EF65219-90A0-4919-9A7D-E166F11E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48" y="1127103"/>
            <a:ext cx="3970712" cy="2978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1A60F8-69C8-47CC-B28E-4C4717510802}"/>
              </a:ext>
            </a:extLst>
          </p:cNvPr>
          <p:cNvSpPr txBox="1"/>
          <p:nvPr/>
        </p:nvSpPr>
        <p:spPr>
          <a:xfrm>
            <a:off x="5693993" y="4221088"/>
            <a:ext cx="33843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Самое ценное, что было обнаружено при раскопках на Бульваре учителя, найденная копейка времен царствования Федора Алексеевича Романова (на престоле — с 1676 по 1682 годы), т. н. «чешуйка».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83991B-3133-4338-989F-E41CCAF92720}"/>
              </a:ext>
            </a:extLst>
          </p:cNvPr>
          <p:cNvSpPr txBox="1"/>
          <p:nvPr/>
        </p:nvSpPr>
        <p:spPr>
          <a:xfrm>
            <a:off x="337940" y="2055558"/>
            <a:ext cx="433874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Атласова Любовь Андреевна, старший преподаватель Инженерно-технического Института СВФУ им.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Аммосова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: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— Это одноэтажный жилой дом. Мы начали искать архивную и другую информацию: сохранившиеся фотографии, проекты или планы этого дома, но найденное нами не совпадает по конфигурации с обнаруженным старинным домом. По единственной дошедшей до нас фотографии этого дома, судя по нему, дом можно отнести к началу 19 века. Подобные жилые дома с двумя печками имелись в Якутске. Кстати, одна пожилая жительница соседнего дома обещала нам показать сохранившиеся у нее фотографии этого дома.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1C0742-FD14-4B35-A12C-F5BADCA32D85}"/>
              </a:ext>
            </a:extLst>
          </p:cNvPr>
          <p:cNvSpPr txBox="1"/>
          <p:nvPr/>
        </p:nvSpPr>
        <p:spPr>
          <a:xfrm>
            <a:off x="92799" y="1127103"/>
            <a:ext cx="46097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Жи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лой дом 17 века  в Якутске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042411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0688"/>
            <a:ext cx="9045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Что почитать о раскопках 2020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43233C-D49C-4F78-ABA6-8C2D340A3FBB}"/>
              </a:ext>
            </a:extLst>
          </p:cNvPr>
          <p:cNvSpPr txBox="1"/>
          <p:nvPr/>
        </p:nvSpPr>
        <p:spPr>
          <a:xfrm>
            <a:off x="683568" y="1493908"/>
            <a:ext cx="784887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632E08-B0E7-4232-98D1-DFEE30770BDB}"/>
              </a:ext>
            </a:extLst>
          </p:cNvPr>
          <p:cNvSpPr txBox="1"/>
          <p:nvPr/>
        </p:nvSpPr>
        <p:spPr>
          <a:xfrm>
            <a:off x="1043608" y="1546294"/>
            <a:ext cx="678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Археология 2020 / Открытая Археология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 </a:t>
            </a:r>
            <a:r>
              <a:rPr lang="en-US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URL</a:t>
            </a:r>
            <a:r>
              <a:rPr lang="ru-RU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hlinkClick r:id="rId2"/>
              </a:rPr>
              <a:t>http://</a:t>
            </a:r>
            <a:r>
              <a:rPr lang="ru-RU" dirty="0" err="1">
                <a:hlinkClick r:id="rId2"/>
              </a:rPr>
              <a:t>открытаяархеология.рф</a:t>
            </a:r>
            <a:r>
              <a:rPr lang="ru-RU" dirty="0">
                <a:hlinkClick r:id="rId2"/>
              </a:rPr>
              <a:t>/</a:t>
            </a:r>
            <a:r>
              <a:rPr lang="en-US" dirty="0">
                <a:hlinkClick r:id="rId2"/>
              </a:rPr>
              <a:t>arch-news/</a:t>
            </a:r>
            <a:r>
              <a:rPr lang="ru-RU" dirty="0">
                <a:hlinkClick r:id="rId2"/>
              </a:rPr>
              <a:t>археология-2020</a:t>
            </a:r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AAD6FE-B3BB-4D90-A03A-2F0089AC145A}"/>
              </a:ext>
            </a:extLst>
          </p:cNvPr>
          <p:cNvSpPr txBox="1"/>
          <p:nvPr/>
        </p:nvSpPr>
        <p:spPr>
          <a:xfrm>
            <a:off x="699335" y="2420888"/>
            <a:ext cx="730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Антропогенез.ру</a:t>
            </a:r>
            <a:r>
              <a:rPr lang="en-US" dirty="0"/>
              <a:t> 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https://antropogenez.ru/</a:t>
            </a:r>
            <a:r>
              <a:rPr lang="ru-RU" dirty="0"/>
              <a:t> </a:t>
            </a:r>
          </a:p>
          <a:p>
            <a:r>
              <a:rPr lang="ru-RU" dirty="0"/>
              <a:t>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07C1A16-6EC1-4CC8-8941-BA63B8029708}"/>
              </a:ext>
            </a:extLst>
          </p:cNvPr>
          <p:cNvSpPr txBox="1"/>
          <p:nvPr/>
        </p:nvSpPr>
        <p:spPr>
          <a:xfrm>
            <a:off x="1000252" y="3067219"/>
            <a:ext cx="687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Росархеолог</a:t>
            </a:r>
            <a:r>
              <a:rPr lang="ru-RU" dirty="0"/>
              <a:t>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>
                <a:hlinkClick r:id="rId4"/>
              </a:rPr>
              <a:t>http://rosarheolog.ru/</a:t>
            </a:r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355927635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rsvp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ГППУ">
      <a:majorFont>
        <a:latin typeface="PF DinDisplay Pro"/>
        <a:ea typeface=""/>
        <a:cs typeface=""/>
      </a:majorFont>
      <a:minorFont>
        <a:latin typeface="PF DinDisplay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706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rsvpu</vt:lpstr>
      <vt:lpstr>    </vt:lpstr>
      <vt:lpstr>Общая карта- схема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НТГСПА</dc:creator>
  <cp:lastModifiedBy>Ольга</cp:lastModifiedBy>
  <cp:revision>180</cp:revision>
  <dcterms:created xsi:type="dcterms:W3CDTF">2015-12-15T03:09:32Z</dcterms:created>
  <dcterms:modified xsi:type="dcterms:W3CDTF">2020-11-30T02:10:54Z</dcterms:modified>
</cp:coreProperties>
</file>